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sldIdLst>
    <p:sldId id="279" r:id="rId2"/>
    <p:sldId id="280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8" r:id="rId21"/>
    <p:sldId id="282" r:id="rId22"/>
    <p:sldId id="281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2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>
              <a:defRPr sz="11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A2CF36-0A90-43D3-9E3E-42EA8CF63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7220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E54CD-0F8B-49AA-AD43-BFD96A9CE4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1107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2DAAF-D11B-498B-931E-E0B5AE5F73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9646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AFD414-205E-4EDE-B316-3B26935DD4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38937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0837ED-A4DE-4D6A-B886-62A31B4351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5981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DA0082-32DB-4F28-AD04-F8BA83F7F9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1852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E5533D-86ED-45E2-B5F7-B75D8D5AF9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8386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>
              <a:solidFill>
                <a:srgbClr val="FFFFFF"/>
              </a:solidFill>
              <a:latin typeface="Century Gothic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0A25161-8275-421A-8086-A8514E36E1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90094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3E716-302F-4E23-8C54-CBDCDEE5BE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5409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2179DB-5B7E-4E57-922A-71D85ED845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49775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10CE-C66B-46FB-BA9B-9AD45A416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1202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4A0C6-BCE3-4AB7-A5FD-0534977CD4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4524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B3A09B51-EAF0-4A4B-BDC3-5C733E1F59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16267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F646AB0B-F9E6-4C3A-AB88-ADD73076FA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0832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2121"/>
            </a:gs>
            <a:gs pos="60001">
              <a:srgbClr val="303030"/>
            </a:gs>
            <a:gs pos="100000">
              <a:srgbClr val="75757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>
              <a:solidFill>
                <a:srgbClr val="FFFFFF"/>
              </a:solidFill>
              <a:latin typeface="Century Gothic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>
              <a:defRPr/>
            </a:pPr>
            <a:fld id="{5546CCCB-29D3-4BBA-9F95-277A8D9D0E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77" r:id="rId4"/>
    <p:sldLayoutId id="2147483881" r:id="rId5"/>
    <p:sldLayoutId id="2147483876" r:id="rId6"/>
    <p:sldLayoutId id="2147483875" r:id="rId7"/>
    <p:sldLayoutId id="2147483882" r:id="rId8"/>
    <p:sldLayoutId id="2147483883" r:id="rId9"/>
    <p:sldLayoutId id="2147483874" r:id="rId10"/>
    <p:sldLayoutId id="2147483873" r:id="rId11"/>
    <p:sldLayoutId id="2147483884" r:id="rId12"/>
    <p:sldLayoutId id="2147483885" r:id="rId13"/>
    <p:sldLayoutId id="2147483886" r:id="rId14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9553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9553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anose="020B0604030504040204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4AB89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biografix.ru/biografii/uchenye/19-biografiya-leonardo-da-vinchi.html" TargetMode="External"/><Relationship Id="rId3" Type="http://schemas.openxmlformats.org/officeDocument/2006/relationships/hyperlink" Target="https://ru.wikipedia.org/wiki/%D0%9B%D0%B5%D0%BE%D0%BD%D0%B0%D1%80%D0%B4%D0%BE_%D0%B4%D0%B0_%D0%92%D0%B8%D0%BD%D1%87%D0%B8" TargetMode="External"/><Relationship Id="rId7" Type="http://schemas.openxmlformats.org/officeDocument/2006/relationships/hyperlink" Target="http://yandex.ru/clck/jsredir?from=yandex.ru;search/;web;;&amp;text=&amp;etext=950.CmbsxO2ZWSdupGKCO-zAwI0jHBCfACSaUeE-90PHwsLOlTLRRAUxqTz7yZYgAi0nlLA2vVtVFpTKxhF-b80HWw.54090be5f8947f4c4eb043dc62b57a02607d93fc&amp;uuid=&amp;state=PEtFfuTeVD4jaxywoSUvtNlVVIL6S3yQ4s-k4ou9ZBQhXTNbXW1CEZAna9ZUKznV&amp;data=UlNrNmk5WktYejR0eWJFYk1LdmtxdU9EM2lzc3FmbVVoSHFwT0toSklpNUtDX3ZFbXFlRTBPUTdBdWhVNDB0b0Y5ZEhub25GY2lqUDlweHZWUWdFbHYwMGFiREFVOGhi&amp;b64e=2&amp;sign=cdc8864907c3ce5f73f84d9e0ebc42b5&amp;keyno=0&amp;cst=AiuY0DBWFJ5Hyx_fyvalFJlRD0OPO0P6frrYAZcM2Hl083JLTVVc8QjVl_WeJivxZrJ1Iqr8GKnaIXgvQPUJNpVSD0sReNkQKSoahQzL6nuiAmH81SEZz1nDk8DIRRVOyjjE68hl_e9M67DJKbPS-ZUsIvHiZaw4XzT6sp9D4Wk6fa1586s1zHnGAvoID5z7uKy60AMFpEvo5cPlKe7Flw&amp;ref=orjY4mGPRjk5boDnW0uvlrrd71vZw9kpoxU_5cr04hbqazKZP67PJIDQ4ctiP_3ooJOadyGb-xtKmwtJGap12zdpCd6Q32gzLjNcBUQuDqAPAD7Q-0KbulT0h9qqB3KNQF9Ra0dfEmsH-gt1H1SJgv1D5brDXx8RJ9FlrdD0pzTGzF7k70YPCg8zsdg5stIJEZuzU0JfmJe1LaoGLLWXQ6TlR5qs0tWSnZIcf4HI1GI07tVBoP91pvkpaWp5ysg8U1j5sX-eFfywObroHpYAwPnKRw8jVl2Im2OegqYVynCUq5waF8-QFHlg_QxAP1YtOhtMZy2NrcXSysV0cD9fvDVZBUxul8BTcPKlwhhvF7w&amp;l10n=ru&amp;cts=1454241879593&amp;mc=5.442577939603054" TargetMode="External"/><Relationship Id="rId2" Type="http://schemas.openxmlformats.org/officeDocument/2006/relationships/hyperlink" Target="http://yandex.ru/clck/jsredir?from=yandex.ru;search/;web;;&amp;text=&amp;etext=950.CmbsxO2ZWSdupGKCO-zAwI0jHBCfACSaUeE-90PHwsLOlTLRRAUxqTz7yZYgAi0nlLA2vVtVFpTKxhF-b80HWw.54090be5f8947f4c4eb043dc62b57a02607d93fc&amp;uuid=&amp;state=PEtFfuTeVD4jaxywoSUvtNlVVIL6S3yQ0eL-KRksnRFetzHgl8sU5u5XKwtZDO6p&amp;data=UlNrNmk5WktYejY4cHFySjRXSWhXQzdLY3hSTVNzV2ZCVXgzZzFIWmJXenZzcWVyWFlYWkdxMW1JNlVpN0djSHI2M2NWM29rZ0o2ZnlJaGtaX0ZtVU81T2ExZnVQU2w5U3dFVUhsNVlrOGM&amp;b64e=2&amp;sign=5034a860bc20c36e4578a10c03b764f0&amp;keyno=0&amp;cst=AiuY0DBWFJ5Hyx_fyvalFJlRD0OPO0P6frrYAZcM2Hl083JLTVVc8QjVl_WeJivxZrJ1Iqr8GKnaIXgvQPUJNpVSD0sReNkQKSoahQzL6nuiAmH81SEZz1nDk8DIRRVOyjjE68hl_e9M67DJKbPS-ZUsIvHiZaw4XzT6sp9D4Wk6fa1586s1zHnGAvoID5z7uKy60AMFpEvo5cPlKe7Flw&amp;ref=orjY4mGPRjk5boDnW0uvlrrd71vZw9kpoxU_5cr04hbqazKZP67PJIDQ4ctiP_3ooJOadyGb-xtKmwtJGap12zdpCd6Q32gzLjNcBUQuDqAPAD7Q-0KbulT0h9qqB3KNQF9Ra0dfEmsH-gt1H1SJgv1D5brDXx8RJ9FlrdD0pzTGzF7k70YPCg8zsdg5stIJEZuzU0JfmJe1LaoGLLWXQ6TlR5qs0tWSnZIcf4HI1GI07tVBoP91pvkpaWp5ysg8U1j5sX-eFfywObroHpYAwPnKRw8jVl2Im2OegqYVynCUq5waF8-QFHlg_QxAP1YtOhtMZy2NrcXSysV0cD9fvDVZBUxul8BTcPKlwhhvF7w&amp;l10n=ru&amp;cts=1454241728490&amp;mc=5.483931545963018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mallbay.ru/vinci.html" TargetMode="External"/><Relationship Id="rId5" Type="http://schemas.openxmlformats.org/officeDocument/2006/relationships/hyperlink" Target="http://yandex.ru/clck/jsredir?from=yandex.ru;search/;web;;&amp;text=&amp;etext=950.CmbsxO2ZWSdupGKCO-zAwI0jHBCfACSaUeE-90PHwsLOlTLRRAUxqTz7yZYgAi0nlLA2vVtVFpTKxhF-b80HWw.54090be5f8947f4c4eb043dc62b57a02607d93fc&amp;uuid=&amp;state=PEtFfuTeVD4jaxywoSUvtNlVVIL6S3yQAR8Q-aFV_NRSQvvW8wdo_bZ6NXaETHvi&amp;data=UlNrNmk5WktYejR0eWJFYk1LdmtxcXA4bjNYQmlJQ0RlYjRkdGJOQWxpaFhlNUZsb2FxNTQyQjZLZVMtek9UOENvVUtXQ1E0RDhoVS1IWkgwdFlsTXBCcWtxS0ZETklk&amp;b64e=2&amp;sign=31d2a2618f9af9b0a94d825a23472f1f&amp;keyno=0&amp;cst=AiuY0DBWFJ5Hyx_fyvalFJlRD0OPO0P6frrYAZcM2Hl083JLTVVc8QjVl_WeJivxZrJ1Iqr8GKnaIXgvQPUJNpVSD0sReNkQKSoahQzL6nuiAmH81SEZz1nDk8DIRRVOyjjE68hl_e9M67DJKbPS-ZUsIvHiZaw4XzT6sp9D4Wk6fa1586s1zHnGAvoID5z7uKy60AMFpEvo5cPlKe7Flw&amp;ref=orjY4mGPRjk5boDnW0uvlrrd71vZw9kpoxU_5cr04hbqazKZP67PJIDQ4ctiP_3ooJOadyGb-xtKmwtJGap12zdpCd6Q32gzLjNcBUQuDqAPAD7Q-0KbulT0h9qqB3KNQF9Ra0dfEmsH-gt1H1SJgv1D5brDXx8RJ9FlrdD0pzTGzF7k70YPCg8zsdg5stIJEZuzU0JfmJe1LaoGLLWXQ6TlR5qs0tWSnZIcf4HI1GI07tVBoP91pvkpaWp5ysg8U1j5sX-eFfywObroHpYAwPnKRw8jVl2Im2OegqYVynCUq5waF8-QFHlg_QxAP1YtOhtMZy2NrcXSysV0cD9fvDVZBUxul8BTcPKlwhhvF7w&amp;l10n=ru&amp;cts=1454241853194&amp;mc=5.4386976827957625" TargetMode="External"/><Relationship Id="rId10" Type="http://schemas.openxmlformats.org/officeDocument/2006/relationships/hyperlink" Target="http://yandex.ru/clck/jsredir?from=yandex.ru;search/;web;;&amp;text=&amp;etext=950.NYgxytH1qYwihh9WXOFP4Q4Coiw-Lug9NeuWeKnuwnoXcsk_TpjVZZuZ2zw8EVb0wwK_QtrMIN0hCX8BFMapk6veFWSS8mJPZcXZDJ9Yq_w.29e79abbbf89ed008a668cf69005e398d7d438ff&amp;uuid=&amp;state=PEtFfuTeVD4jaxywoSUvtIOJU2Qw4v_YSOtoTf-D6dC8AquOu2nuJSG0ea70W5fg&amp;data=UlNrNmk5WktYejR0eWJFYk1LdmtxazE4NnlqNFNPcm1SRnJ0NEVnQ2xMelExUV9SOEJoczRyc2REN1ZzUDkwZVRCQWNLcEZybU9IaEdGeGVmR05VajZmbndjaVAwV2NUZGM0WEFUUW5jYzl5dWRYREg2OFBsdw&amp;b64e=2&amp;sign=9a1529fbd9b92aa50fc88e056e269ae4&amp;keyno=0&amp;cst=AiuY0DBWFJ5Hyx_fyvalFJlRD0OPO0P6frrYAZcM2Hl083JLTVVc8QjVl_WeJivxZrJ1Iqr8GKnaIXgvQPUJNpVSD0sReNkQKSoahQzL6nuiAmH81SEZz1nDk8DIRRVOyjjE68hl_e8C5aciSGlC05oXP8ortC916SLN3HAmke_6Rx3OASzSslT5j6Hj74JcScnKQCAzK92hsGj6a5H5zw&amp;ref=orjY4mGPRjk5boDnW0uvlrrd71vZw9kpoxU_5cr04hbqazKZP67PJIDQ4ctiP_3ooJOadyGb-xusoTNmdHb9YdWn4oVJYwCt4BJhecSW65rk4RmB80xhXO_y6MWGiP8BfAyip1vKLeqduhnbyE3moST96XKNeVvvf3jgOglyniJDfcFaRz6f9iL5T-P3-S7kpzBgz49cWj004_DX7OrG1GbMi-GduLMqmtrECWsmSc5k9Z3l4DJWRja8i1HWzRNB6fMs2SCV2WgER8QpEv5MTBhyMxDI6RM4iz6wdrNVtLzBYnCMF0LCFsz4iQ1Z-mQMzWT1miH8WUydGDtwKnvnsvqy-5afic9byAmylf26jQkgJVjxrYWx54uhOCkUTFydqfbjLTOddP1MNHVTR8TR7GkHHKhAPCWk5NK6c044lz8rEfEyb1Y-Qg&amp;l10n=ru&amp;cts=1454242361354&amp;mc=5.586554326025598" TargetMode="External"/><Relationship Id="rId4" Type="http://schemas.openxmlformats.org/officeDocument/2006/relationships/hyperlink" Target="http://yandex.ru/clck/jsredir?from=yandex.ru;search/;web;;&amp;text=&amp;etext=950.CmbsxO2ZWSdupGKCO-zAwI0jHBCfACSaUeE-90PHwsLOlTLRRAUxqTz7yZYgAi0nlLA2vVtVFpTKxhF-b80HWw.54090be5f8947f4c4eb043dc62b57a02607d93fc&amp;uuid=&amp;state=PEtFfuTeVD4jaxywoSUvtNlVVIL6S3yQb4iND2fUWLGvv-j8lMFOwWQCPV_EQqt8&amp;data=UlNrNmk5WktYejR0eWJFYk1LdmtxclQzSHZHR0lOTlRsZmV3X09QNEZmM2pjT2RXYVZvdjNMdmNnQTJJWUFnUm1kT1RNc1ZUMjItb2pJRkJUR1p4UFFha3A1ZDljM0Ro&amp;b64e=2&amp;sign=00a40d3fea1af26a34b5bdb13a0132cd&amp;keyno=0&amp;cst=AiuY0DBWFJ5Hyx_fyvalFJlRD0OPO0P6frrYAZcM2Hl083JLTVVc8QjVl_WeJivxZrJ1Iqr8GKnaIXgvQPUJNpVSD0sReNkQKSoahQzL6nuiAmH81SEZz1nDk8DIRRVOyjjE68hl_e9M67DJKbPS-ZUsIvHiZaw4XzT6sp9D4Wk6fa1586s1zHnGAvoID5z7uKy60AMFpEvo5cPlKe7Flw&amp;ref=orjY4mGPRjk5boDnW0uvlrrd71vZw9kpoxU_5cr04hbqazKZP67PJIDQ4ctiP_3ooJOadyGb-xtKmwtJGap12zdpCd6Q32gzLjNcBUQuDqAPAD7Q-0KbulT0h9qqB3KNQF9Ra0dfEmsH-gt1H1SJgv1D5brDXx8RJ9FlrdD0pzTGzF7k70YPCg8zsdg5stIJEZuzU0JfmJe1LaoGLLWXQ6TlR5qs0tWSnZIcf4HI1GI07tVBoP91pvkpaWp5ysg8U1j5sX-eFfywObroHpYAwPnKRw8jVl2Im2OegqYVynCUq5waF8-QFHlg_QxAP1YtOhtMZy2NrcXSysV0cD9fvDVZBUxul8BTcPKlwhhvF7w&amp;l10n=ru&amp;cts=1454241785459&amp;mc=5.458590303491418" TargetMode="External"/><Relationship Id="rId9" Type="http://schemas.openxmlformats.org/officeDocument/2006/relationships/hyperlink" Target="http://yandex.ru/clck/jsredir?from=yandex.ru;search/;web;;&amp;text=&amp;etext=950.NYgxytH1qYwihh9WXOFP4Q4Coiw-Lug9NeuWeKnuwnoXcsk_TpjVZZuZ2zw8EVb0wwK_QtrMIN0hCX8BFMapk6veFWSS8mJPZcXZDJ9Yq_w.29e79abbbf89ed008a668cf69005e398d7d438ff&amp;uuid=&amp;state=PEtFfuTeVD4jaxywoSUvtIOJU2Qw4v_YSOtoTf-D6dC8AquOu2nuJa7kDRTEXc0N&amp;data=UlNrNmk5WktYejR0eWJFYk1LdmtxazE4NnlqNFNPcm1SRnJ0NEVnQ2xMeEZ0d1BhX3NwVkxnWUVXZEVFV2FVQm5OdDZ1WmUtWUtZMVllRUpQc21sNXBmWkpPdnBDeDJ0RmhoS21SaGJxaE0&amp;b64e=2&amp;sign=f31ad3c79947289ea5f6ff91072d0792&amp;keyno=0&amp;cst=AiuY0DBWFJ5Hyx_fyvalFJlRD0OPO0P6frrYAZcM2Hl083JLTVVc8QjVl_WeJivxZrJ1Iqr8GKnaIXgvQPUJNpVSD0sReNkQKSoahQzL6nuiAmH81SEZz1nDk8DIRRVOyjjE68hl_e8C5aciSGlC05oXP8ortC916SLN3HAmke_6Rx3OASzSslT5j6Hj74JcScnKQCAzK92hsGj6a5H5zw&amp;ref=orjY4mGPRjk5boDnW0uvlrrd71vZw9kpoxU_5cr04hbqazKZP67PJIDQ4ctiP_3ooJOadyGb-xusoTNmdHb9YdWn4oVJYwCt4BJhecSW65rk4RmB80xhXO_y6MWGiP8BfAyip1vKLeqduhnbyE3moST96XKNeVvvf3jgOglyniJDfcFaRz6f9iL5T-P3-S7kpzBgz49cWj004_DX7OrG1GbMi-GduLMqmtrECWsmSc5k9Z3l4DJWRja8i1HWzRNB6fMs2SCV2WgER8QpEv5MTBhyMxDI6RM4iz6wdrNVtLzBYnCMF0LCFsz4iQ1Z-mQMzWT1miH8WUydGDtwKnvnsvqy-5afic9byAmylf26jQkgJVjxrYWx54uhOCkUTFydqfbjLTOddP1MNHVTR8TR7GkHHKhAPCWk5NK6c044lz8rEfEyb1Y-Qg&amp;l10n=ru&amp;cts=1454242367093&amp;mc=5.584080518916634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ctr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360363"/>
            <a:ext cx="7375525" cy="1193800"/>
          </a:xfrm>
        </p:spPr>
      </p:pic>
      <p:pic>
        <p:nvPicPr>
          <p:cNvPr id="2" name="Подзаголовок 1"/>
          <p:cNvPicPr>
            <a:picLocks noGrp="1" noChangeArrowheads="1"/>
          </p:cNvPicPr>
          <p:nvPr>
            <p:ph type="subTitle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3088" y="1646238"/>
            <a:ext cx="8302625" cy="44989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975" y="334963"/>
            <a:ext cx="7772400" cy="860425"/>
          </a:xfrm>
        </p:spPr>
      </p:pic>
      <p:pic>
        <p:nvPicPr>
          <p:cNvPr id="22534" name="Picture 6" descr="msoC14F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3" y="944563"/>
            <a:ext cx="8662987" cy="6115050"/>
          </a:xfr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3163" y="285750"/>
            <a:ext cx="5961062" cy="671513"/>
          </a:xfrm>
        </p:spPr>
      </p:pic>
      <p:pic>
        <p:nvPicPr>
          <p:cNvPr id="24583" name="Picture 7" descr="msoF02B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6900" y="542925"/>
            <a:ext cx="3609975" cy="9680575"/>
          </a:xfrm>
        </p:spPr>
      </p:pic>
      <p:sp>
        <p:nvSpPr>
          <p:cNvPr id="2458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357688" y="1071563"/>
            <a:ext cx="4143375" cy="3357562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600" b="1" i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«Дама с  горностаем»</a:t>
            </a:r>
            <a:r>
              <a:rPr lang="ru-RU" sz="26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(около  1490 г.,  </a:t>
            </a:r>
            <a:r>
              <a:rPr lang="ru-RU" sz="26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Краковский</a:t>
            </a:r>
            <a:r>
              <a:rPr lang="ru-RU" sz="26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музей).  </a:t>
            </a:r>
          </a:p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6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Чудесное  сияние  исходит  от  этой  картины,  все покоряющая  красота  линий  и  красок.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4999038" cy="938212"/>
          </a:xfrm>
        </p:spPr>
      </p:pic>
      <p:sp>
        <p:nvSpPr>
          <p:cNvPr id="266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205038"/>
            <a:ext cx="3887788" cy="2087562"/>
          </a:xfrm>
        </p:spPr>
        <p:txBody>
          <a:bodyPr/>
          <a:lstStyle/>
          <a:p>
            <a:pPr eaLnBrk="1" hangingPunct="1">
              <a:lnSpc>
                <a:spcPct val="60000"/>
              </a:lnSpc>
            </a:pPr>
            <a:r>
              <a:rPr lang="ru-RU" altLang="ru-RU" sz="1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 Джоконды  словно  светится  изнутри  благодаря  многочисленным  полупрозрачным  слоям  краски,  накладываемым  один  поверх  другого.  Техника  живописи  столь  совершенна,  что  мазки  кисти  абсолютно  незаметны.</a:t>
            </a:r>
          </a:p>
          <a:p>
            <a:pPr eaLnBrk="1" hangingPunct="1">
              <a:lnSpc>
                <a:spcPct val="60000"/>
              </a:lnSpc>
            </a:pPr>
            <a:endParaRPr lang="ru-RU" altLang="ru-RU" sz="1100" smtClean="0"/>
          </a:p>
        </p:txBody>
      </p:sp>
      <p:pic>
        <p:nvPicPr>
          <p:cNvPr id="22532" name="Picture 7" descr="msoE98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70388" y="128588"/>
            <a:ext cx="4681537" cy="6862762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7" descr="mso1CCE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9075" y="858838"/>
            <a:ext cx="4932363" cy="6108700"/>
          </a:xfrm>
        </p:spPr>
      </p:pic>
      <p:sp>
        <p:nvSpPr>
          <p:cNvPr id="286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2133600"/>
            <a:ext cx="4105275" cy="26638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Лувре  хранится  другая  прославленная  его  картина – «Святая  Анна»,  картон  которой  был  признан  современниками  чудом  искусства  и  вызвал  настоящее  паломничество. 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Поразительна  композиция  этой  картины.</a:t>
            </a: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1187624" y="241895"/>
            <a:ext cx="7596336" cy="836216"/>
          </a:xfrm>
          <a:prstGeom prst="rect">
            <a:avLst/>
          </a:prstGeom>
          <a:ln w="6350" cap="rnd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noProof="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accent1"/>
                </a:solidFill>
                <a:latin typeface="Constantia"/>
              </a:rPr>
              <a:t>«Святая Анна с Марией и младенцем Христом»</a:t>
            </a:r>
            <a:endParaRPr kumimoji="0" lang="ru-RU" sz="2800" b="1" i="1" u="none" strike="noStrike" kern="1200" cap="none" spc="-100" normalizeH="0" baseline="0" noProof="0" dirty="0" smtClean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chemeClr val="accent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Constanti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build="p"/>
      <p:bldP spid="28678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9238"/>
            <a:ext cx="5572125" cy="1208087"/>
          </a:xfrm>
        </p:spPr>
      </p:pic>
      <p:sp>
        <p:nvSpPr>
          <p:cNvPr id="307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060575"/>
            <a:ext cx="3671887" cy="4176713"/>
          </a:xfrm>
        </p:spPr>
        <p:txBody>
          <a:bodyPr/>
          <a:lstStyle/>
          <a:p>
            <a:pPr eaLnBrk="1" hangingPunct="1"/>
            <a:r>
              <a:rPr lang="ru-RU" altLang="ru-RU" sz="24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«Иоанн  Креститель».</a:t>
            </a:r>
            <a:r>
              <a:rPr lang="ru-RU" altLang="ru-RU" sz="24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ru-RU" altLang="ru-RU" sz="24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 картине  полуобнаженный  юноша  с  пышными  локонами  пальцем  указывает  на  небо,  улыбка  его  манящая  и  таинственная.</a:t>
            </a:r>
          </a:p>
          <a:p>
            <a:pPr eaLnBrk="1" hangingPunct="1"/>
            <a:endParaRPr lang="ru-RU" altLang="ru-RU" sz="2400" smtClean="0"/>
          </a:p>
        </p:txBody>
      </p:sp>
      <p:pic>
        <p:nvPicPr>
          <p:cNvPr id="24580" name="Picture 7" descr="msoB159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0475" y="560388"/>
            <a:ext cx="6211888" cy="6011862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07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uild="p"/>
      <p:bldP spid="30725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61938"/>
            <a:ext cx="8277225" cy="506412"/>
          </a:xfrm>
        </p:spPr>
      </p:pic>
      <p:pic>
        <p:nvPicPr>
          <p:cNvPr id="25603" name="Picture 7" descr="mso5986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71475" y="1292225"/>
            <a:ext cx="6205538" cy="5876925"/>
          </a:xfrm>
        </p:spPr>
      </p:pic>
      <p:sp>
        <p:nvSpPr>
          <p:cNvPr id="327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38725" y="2420938"/>
            <a:ext cx="3997325" cy="1800225"/>
          </a:xfrm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Леонардо  да  Винчи  можно  считать  едва  ли  не  самым  могучим,  самым  острым  мастером  рисунка  во  всем  искусстве  итальянского  Возрождения.  </a:t>
            </a:r>
          </a:p>
          <a:p>
            <a:pPr marL="65087" indent="0" eaLnBrk="1" hangingPunct="1">
              <a:lnSpc>
                <a:spcPct val="70000"/>
              </a:lnSpc>
              <a:buFont typeface="Wingdings 2" panose="05020102010507070707" pitchFamily="18" charset="2"/>
              <a:buNone/>
              <a:defRPr/>
            </a:pPr>
            <a:endParaRPr lang="ru-RU" altLang="ru-RU" sz="2200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ru-RU" altLang="ru-RU" sz="1900" dirty="0" smtClean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3" y="0"/>
            <a:ext cx="4535487" cy="1195388"/>
          </a:xfrm>
        </p:spPr>
      </p:pic>
      <p:sp>
        <p:nvSpPr>
          <p:cNvPr id="348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484313"/>
            <a:ext cx="3887787" cy="4392612"/>
          </a:xfrm>
        </p:spPr>
        <p:txBody>
          <a:bodyPr/>
          <a:lstStyle/>
          <a:p>
            <a:pPr eaLnBrk="1" hangingPunct="1"/>
            <a:r>
              <a:rPr lang="ru-RU" altLang="ru-RU" sz="2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 он  на склоне  лет (Автопортрет,  Турин),  во  взоре  его  пронизывающая  мощь,  хотя  сжатые  губы  и  общее  выражение  лица  выдают  не  то  горечь,  не  то  пресыщенность.</a:t>
            </a:r>
          </a:p>
        </p:txBody>
      </p:sp>
      <p:pic>
        <p:nvPicPr>
          <p:cNvPr id="26628" name="Picture 7" descr="msoAE4C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59338" y="549275"/>
            <a:ext cx="3800475" cy="6048375"/>
          </a:xfrm>
          <a:ln w="127000" cap="sq">
            <a:solidFill>
              <a:srgbClr val="000000"/>
            </a:solidFill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uild="p"/>
      <p:bldP spid="34821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975" y="231775"/>
            <a:ext cx="7772400" cy="1133475"/>
          </a:xfrm>
        </p:spPr>
      </p:pic>
      <p:pic>
        <p:nvPicPr>
          <p:cNvPr id="27651" name="Picture 7" descr="msoB1EAD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6875" y="1420813"/>
            <a:ext cx="4035425" cy="5345112"/>
          </a:xfrm>
        </p:spPr>
      </p:pic>
      <p:sp>
        <p:nvSpPr>
          <p:cNvPr id="368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2924175"/>
            <a:ext cx="4103687" cy="792163"/>
          </a:xfrm>
        </p:spPr>
        <p:txBody>
          <a:bodyPr/>
          <a:lstStyle/>
          <a:p>
            <a:pPr eaLnBrk="1" hangingPunct="1"/>
            <a:r>
              <a:rPr lang="ru-RU" altLang="ru-RU" sz="22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Леонардо  да  Винчи  был уникальной личностью</a:t>
            </a:r>
            <a:endParaRPr lang="ru-RU" altLang="ru-RU" sz="1600" smtClean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625" y="188913"/>
            <a:ext cx="7772400" cy="841375"/>
          </a:xfrm>
        </p:spPr>
      </p:pic>
      <p:pic>
        <p:nvPicPr>
          <p:cNvPr id="28675" name="Picture 7" descr="msoD2B8B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4175" y="1011238"/>
            <a:ext cx="8613775" cy="4640262"/>
          </a:xfrm>
        </p:spPr>
      </p:pic>
      <p:sp>
        <p:nvSpPr>
          <p:cNvPr id="389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625" y="5500688"/>
            <a:ext cx="8353425" cy="935037"/>
          </a:xfrm>
        </p:spPr>
        <p:txBody>
          <a:bodyPr/>
          <a:lstStyle/>
          <a:p>
            <a:pPr eaLnBrk="1" hangingPunct="1"/>
            <a:r>
              <a:rPr lang="ru-RU" altLang="ru-RU" sz="24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Умер  Леонардо  67  лет.  Рукописи  его  достались  по  завещанию  любимому  ученику  Франческо  Мельцы.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build="p"/>
      <p:bldP spid="38918" grpI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929313" y="1928813"/>
            <a:ext cx="1857375" cy="26431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0"/>
            <a:ext cx="8229600" cy="1395413"/>
          </a:xfrm>
        </p:spPr>
      </p:pic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3" y="1857375"/>
            <a:ext cx="1714500" cy="2547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57750" y="3357563"/>
            <a:ext cx="1752600" cy="26908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250" y="3357563"/>
            <a:ext cx="1795463" cy="2714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0" accel="10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1403350" y="1196975"/>
            <a:ext cx="655320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</a:endParaRPr>
          </a:p>
        </p:txBody>
      </p:sp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2555875" y="3141663"/>
            <a:ext cx="4537075" cy="2540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3399FF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50" y="2646363"/>
            <a:ext cx="942975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63" y="3571875"/>
            <a:ext cx="3359150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msoE98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2863" y="-12700"/>
            <a:ext cx="2444751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mso887B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5700" y="3554413"/>
            <a:ext cx="2822575" cy="331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mso51BE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013" y="-19050"/>
            <a:ext cx="2713037" cy="31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msoB159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" y="3571875"/>
            <a:ext cx="2817813" cy="330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msoC14F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7013" y="4144963"/>
            <a:ext cx="3322637" cy="40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msoD2B8B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6550" y="377825"/>
            <a:ext cx="3176588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9 -0.06458 L 0.05747 -0.06458 L 0.09445 -0.11389 L 0.13039 -0.06458 L 0.18247 -0.06458 L 0.18247 0.00486 L 0.21841 0.05417 L 0.18247 0.10209 L 0.18247 0.17153 L 0.13039 0.17153 L 0.09445 0.21945 L 0.05747 0.17153 L 0.00539 0.17153 L 0.00539 0.10209 L -0.0316 0.05417 L 0.00539 0.00486 L 0.00539 -0.06458 Z " pathEditMode="relative" rAng="0" ptsTypes="FFFFFFFFFFFFFFFFF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1173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088" y="139700"/>
            <a:ext cx="8229600" cy="1403350"/>
          </a:xfrm>
        </p:spPr>
      </p:pic>
      <p:pic>
        <p:nvPicPr>
          <p:cNvPr id="3" name="Picture 2" descr="http://sschool8.narod.ru/Masters/Leonardo/12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238" y="1822450"/>
            <a:ext cx="2822575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0113" y="1785938"/>
            <a:ext cx="3054350" cy="387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&amp;pcy;&amp;rcy;&amp;icy;&amp;bcy;&amp;lcy;&amp;icy;&amp;zcy;&amp;icy;&amp;tcy;&amp;soft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0225" y="3432175"/>
            <a:ext cx="2493963" cy="497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83d4cd6878983b4c263cd44c009ea7c8bc5f6c1508884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225" y="3432175"/>
            <a:ext cx="2120900" cy="506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75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75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6977136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600" dirty="0" smtClean="0"/>
              <a:t>Список </a:t>
            </a:r>
            <a:r>
              <a:rPr lang="ru-RU" sz="3600" dirty="0" smtClean="0"/>
              <a:t>литературы</a:t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1. Великие художники. Том 3. Леонардо да Винчи. – М.: </a:t>
            </a:r>
            <a:r>
              <a:rPr lang="ru-RU" sz="2700" dirty="0" err="1" smtClean="0"/>
              <a:t>Директ</a:t>
            </a:r>
            <a:r>
              <a:rPr lang="ru-RU" sz="2700" dirty="0" smtClean="0"/>
              <a:t> – Медиа, 2009</a:t>
            </a:r>
            <a:br>
              <a:rPr lang="ru-RU" sz="2700" dirty="0" smtClean="0"/>
            </a:br>
            <a:r>
              <a:rPr lang="ru-RU" sz="2700" dirty="0" smtClean="0"/>
              <a:t>2. </a:t>
            </a:r>
            <a:r>
              <a:rPr lang="ru-RU" sz="2700" dirty="0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  <a:t>Леонардо да Винчи. Сказки. Легенды. Притчи. – М.: </a:t>
            </a:r>
            <a:r>
              <a:rPr lang="ru-RU" sz="2700" dirty="0" err="1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  <a:t>Амрита</a:t>
            </a:r>
            <a:r>
              <a:rPr lang="ru-RU" sz="2700" dirty="0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  <a:t> – Русь, </a:t>
            </a:r>
            <a:r>
              <a:rPr lang="ru-RU" sz="2700" dirty="0" smtClean="0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  <a:t>2010</a:t>
            </a:r>
            <a:br>
              <a:rPr lang="ru-RU" sz="2700" dirty="0" smtClean="0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</a:br>
            <a:r>
              <a:rPr lang="ru-RU" sz="2700" dirty="0" smtClean="0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  <a:t>3. </a:t>
            </a:r>
            <a:r>
              <a:rPr lang="ru-RU" sz="2700" dirty="0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  <a:t>Любимов Л.Д. – Искусство Западной Европы. – М.: Просвещение, </a:t>
            </a:r>
            <a:r>
              <a:rPr lang="ru-RU" sz="2700" dirty="0" smtClean="0">
                <a:ln w="6350">
                  <a:solidFill>
                    <a:srgbClr val="F07F09">
                      <a:shade val="43000"/>
                    </a:srgbClr>
                  </a:solidFill>
                </a:ln>
              </a:rPr>
              <a:t>1996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Интернет ресурсы</a:t>
            </a:r>
            <a:br>
              <a:rPr lang="ru-RU" sz="3200" dirty="0" smtClean="0"/>
            </a:br>
            <a:r>
              <a:rPr lang="ru-RU" sz="2700" dirty="0" smtClean="0"/>
              <a:t>1. </a:t>
            </a:r>
            <a:r>
              <a:rPr lang="en-US" sz="2700" dirty="0" smtClean="0">
                <a:solidFill>
                  <a:srgbClr val="DD0000"/>
                </a:solidFill>
                <a:effectLst/>
                <a:latin typeface="Arial" panose="020B0604020202020204" pitchFamily="34" charset="0"/>
                <a:hlinkClick r:id="rId2"/>
              </a:rPr>
              <a:t>ru.wikipedia.org</a:t>
            </a:r>
            <a:r>
              <a:rPr lang="en-US" sz="2700" dirty="0" smtClean="0">
                <a:solidFill>
                  <a:srgbClr val="007700"/>
                </a:solidFill>
                <a:effectLst/>
                <a:latin typeface="Verdana" panose="020B0604030504040204" pitchFamily="34" charset="0"/>
              </a:rPr>
              <a:t>›</a:t>
            </a:r>
            <a:r>
              <a:rPr lang="ru-RU" sz="2700" b="1" dirty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3"/>
              </a:rPr>
              <a:t>Леонардо</a:t>
            </a:r>
            <a:r>
              <a:rPr lang="ru-RU" sz="2700" dirty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3"/>
              </a:rPr>
              <a:t> </a:t>
            </a:r>
            <a:r>
              <a:rPr lang="ru-RU" sz="2700" b="1" dirty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3"/>
              </a:rPr>
              <a:t>да</a:t>
            </a:r>
            <a:r>
              <a:rPr lang="ru-RU" sz="2700" dirty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3"/>
              </a:rPr>
              <a:t> </a:t>
            </a: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3"/>
              </a:rPr>
              <a:t>Винчи</a:t>
            </a: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</a:b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>2. </a:t>
            </a:r>
            <a:r>
              <a:rPr lang="en-US" sz="2700" dirty="0" smtClean="0">
                <a:solidFill>
                  <a:srgbClr val="DD0000"/>
                </a:solidFill>
                <a:effectLst/>
                <a:latin typeface="Arial" panose="020B0604020202020204" pitchFamily="34" charset="0"/>
                <a:hlinkClick r:id="rId4"/>
              </a:rPr>
              <a:t>eo</a:t>
            </a:r>
            <a:r>
              <a:rPr lang="en-US" sz="2700" b="1" dirty="0" smtClean="0">
                <a:solidFill>
                  <a:srgbClr val="DD0000"/>
                </a:solidFill>
                <a:effectLst/>
                <a:latin typeface="Arial" panose="020B0604020202020204" pitchFamily="34" charset="0"/>
                <a:hlinkClick r:id="rId4"/>
              </a:rPr>
              <a:t>vinci</a:t>
            </a:r>
            <a:r>
              <a:rPr lang="en-US" sz="2700" dirty="0" smtClean="0">
                <a:solidFill>
                  <a:srgbClr val="DD0000"/>
                </a:solidFill>
                <a:effectLst/>
                <a:latin typeface="Arial" panose="020B0604020202020204" pitchFamily="34" charset="0"/>
                <a:hlinkClick r:id="rId4"/>
              </a:rPr>
              <a:t>.ru</a:t>
            </a:r>
            <a:r>
              <a:rPr lang="ru-RU" sz="2700" dirty="0" smtClean="0">
                <a:solidFill>
                  <a:srgbClr val="DD00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dirty="0" smtClean="0">
                <a:solidFill>
                  <a:srgbClr val="DD0000"/>
                </a:solidFill>
                <a:effectLst/>
                <a:latin typeface="Arial" panose="020B0604020202020204" pitchFamily="34" charset="0"/>
              </a:rPr>
            </a:br>
            <a:r>
              <a:rPr lang="ru-RU" sz="2700" dirty="0" smtClean="0">
                <a:solidFill>
                  <a:srgbClr val="DD0000"/>
                </a:solidFill>
                <a:effectLst/>
                <a:latin typeface="Arial" panose="020B0604020202020204" pitchFamily="34" charset="0"/>
              </a:rPr>
              <a:t>3. </a:t>
            </a:r>
            <a:r>
              <a:rPr lang="en-US" sz="2700" dirty="0">
                <a:solidFill>
                  <a:srgbClr val="DD0000"/>
                </a:solidFill>
                <a:effectLst/>
                <a:latin typeface="Arial" panose="020B0604020202020204" pitchFamily="34" charset="0"/>
                <a:hlinkClick r:id="rId5"/>
              </a:rPr>
              <a:t>smallbay.ru</a:t>
            </a:r>
            <a:r>
              <a:rPr lang="en-US" sz="2700" dirty="0">
                <a:solidFill>
                  <a:srgbClr val="007700"/>
                </a:solidFill>
                <a:effectLst/>
                <a:latin typeface="Verdana" panose="020B0604030504040204" pitchFamily="34" charset="0"/>
              </a:rPr>
              <a:t>›</a:t>
            </a: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6"/>
              </a:rPr>
              <a:t>Леонардо</a:t>
            </a: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</a:b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>4. </a:t>
            </a:r>
            <a:r>
              <a:rPr lang="en-US" sz="2700" dirty="0" smtClean="0">
                <a:solidFill>
                  <a:srgbClr val="DD0000"/>
                </a:solidFill>
                <a:effectLst/>
                <a:latin typeface="Arial" panose="020B0604020202020204" pitchFamily="34" charset="0"/>
                <a:hlinkClick r:id="rId7"/>
              </a:rPr>
              <a:t>biografix.ru</a:t>
            </a:r>
            <a:r>
              <a:rPr lang="en-US" sz="2700" dirty="0" smtClean="0">
                <a:solidFill>
                  <a:srgbClr val="007700"/>
                </a:solidFill>
                <a:effectLst/>
                <a:latin typeface="Verdana" panose="020B0604030504040204" pitchFamily="34" charset="0"/>
              </a:rPr>
              <a:t>›</a:t>
            </a:r>
            <a:r>
              <a:rPr lang="en-US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8"/>
              </a:rPr>
              <a:t>biografii…19…</a:t>
            </a:r>
            <a:r>
              <a:rPr lang="en-US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8"/>
              </a:rPr>
              <a:t>leonardo</a:t>
            </a:r>
            <a:r>
              <a:rPr lang="en-US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8"/>
              </a:rPr>
              <a:t>-</a:t>
            </a:r>
            <a:r>
              <a:rPr lang="en-US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8"/>
              </a:rPr>
              <a:t>da</a:t>
            </a:r>
            <a:r>
              <a:rPr lang="en-US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8"/>
              </a:rPr>
              <a:t>-</a:t>
            </a:r>
            <a:r>
              <a:rPr lang="en-US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8"/>
              </a:rPr>
              <a:t>vinchi</a:t>
            </a:r>
            <a:r>
              <a:rPr lang="en-US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8"/>
              </a:rPr>
              <a:t>.html</a:t>
            </a:r>
            <a:r>
              <a:rPr lang="ru-RU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</a:br>
            <a:r>
              <a:rPr lang="ru-RU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>5. </a:t>
            </a:r>
            <a:r>
              <a:rPr lang="en-US" sz="2700" b="1" dirty="0" err="1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9"/>
              </a:rPr>
              <a:t>LeonardoDavinchi</a:t>
            </a:r>
            <a:r>
              <a:rPr lang="en-US" sz="2700" dirty="0" err="1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9"/>
              </a:rPr>
              <a:t>.ru</a:t>
            </a:r>
            <a:r>
              <a:rPr lang="en-US" sz="2700" dirty="0" err="1">
                <a:solidFill>
                  <a:srgbClr val="007700"/>
                </a:solidFill>
                <a:effectLst/>
                <a:latin typeface="Verdana" panose="020B0604030504040204" pitchFamily="34" charset="0"/>
              </a:rPr>
              <a:t>›</a:t>
            </a:r>
            <a:r>
              <a:rPr lang="en-US" sz="2700" dirty="0" err="1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10"/>
              </a:rPr>
              <a:t>books</a:t>
            </a:r>
            <a:r>
              <a:rPr lang="en-US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  <a:hlinkClick r:id="rId10"/>
              </a:rPr>
              <a:t>/</a:t>
            </a:r>
            <a:r>
              <a:rPr lang="ru-RU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</a:br>
            <a:r>
              <a:rPr lang="ru-RU" sz="2700" dirty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dirty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</a:b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</a:br>
            <a: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007700"/>
                </a:solidFill>
                <a:effectLst/>
                <a:latin typeface="Arial" panose="020B0604020202020204" pitchFamily="34" charset="0"/>
              </a:rPr>
            </a:b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38715408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467544" y="1484784"/>
            <a:ext cx="6840760" cy="836216"/>
          </a:xfrm>
          <a:prstGeom prst="rect">
            <a:avLst/>
          </a:prstGeom>
          <a:ln w="6350" cap="rnd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i="1" noProof="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accent1"/>
                </a:solidFill>
                <a:latin typeface="Constantia"/>
              </a:rPr>
              <a:t>Спасибо за внимание</a:t>
            </a:r>
            <a:endParaRPr kumimoji="0" lang="ru-RU" sz="4800" b="1" i="1" u="none" strike="noStrike" kern="1200" cap="none" spc="-100" normalizeH="0" baseline="0" noProof="0" dirty="0" smtClean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chemeClr val="accent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Constanti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2420938"/>
            <a:ext cx="4176712" cy="19446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sz="1800" b="1" i="1" dirty="0" smtClean="0">
                <a:latin typeface="Times New Roman" pitchFamily="18" charset="0"/>
                <a:cs typeface="Times New Roman" pitchFamily="18" charset="0"/>
              </a:rPr>
              <a:t>Леонардо  да  Винчи</a:t>
            </a:r>
            <a:r>
              <a:rPr lang="ru-RU" altLang="ru-RU" sz="1800" i="1" dirty="0" smtClean="0">
                <a:latin typeface="Times New Roman" pitchFamily="18" charset="0"/>
                <a:cs typeface="Times New Roman" pitchFamily="18" charset="0"/>
              </a:rPr>
              <a:t>  (1452 – 1519)  родился  в  селении  </a:t>
            </a:r>
            <a:r>
              <a:rPr lang="ru-RU" altLang="ru-RU" sz="1800" i="1" dirty="0" err="1" smtClean="0">
                <a:latin typeface="Times New Roman" pitchFamily="18" charset="0"/>
                <a:cs typeface="Times New Roman" pitchFamily="18" charset="0"/>
              </a:rPr>
              <a:t>Анкиано</a:t>
            </a:r>
            <a:r>
              <a:rPr lang="ru-RU" altLang="ru-RU" sz="1800" i="1" dirty="0" smtClean="0">
                <a:latin typeface="Times New Roman" pitchFamily="18" charset="0"/>
                <a:cs typeface="Times New Roman" pitchFamily="18" charset="0"/>
              </a:rPr>
              <a:t>,  около  городка  Винчи,  у  подножья  Албанских  гор,  на  полпути  между Флоренцией  и  Пизой. </a:t>
            </a:r>
          </a:p>
          <a:p>
            <a:pPr marL="65087" indent="0" eaLnBrk="1" hangingPunct="1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endParaRPr lang="ru-RU" altLang="ru-RU" sz="1800" dirty="0" smtClean="0"/>
          </a:p>
        </p:txBody>
      </p:sp>
      <p:sp>
        <p:nvSpPr>
          <p:cNvPr id="13315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7" name="Picture 9" descr="http://radorecdn.bobiler.org/upload/photographs/30999624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3" y="1731963"/>
            <a:ext cx="4960937" cy="513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57200"/>
            <a:ext cx="4187825" cy="1122363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3" y="0"/>
            <a:ext cx="3603625" cy="1481138"/>
          </a:xfrm>
        </p:spPr>
      </p:pic>
      <p:sp>
        <p:nvSpPr>
          <p:cNvPr id="92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420938"/>
            <a:ext cx="4100512" cy="17287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«Мадонна  с  цветком»  («Мадонна  Бенуа»,  1478)  отличается  особой  нежностью  и  поэтичностью.  </a:t>
            </a:r>
          </a:p>
          <a:p>
            <a:pPr marL="65087" indent="0" eaLnBrk="1" hangingPunct="1">
              <a:lnSpc>
                <a:spcPct val="90000"/>
              </a:lnSpc>
              <a:buFont typeface="Wingdings 2" panose="05020102010507070707" pitchFamily="18" charset="2"/>
              <a:buNone/>
              <a:defRPr/>
            </a:pP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000" dirty="0" smtClean="0"/>
          </a:p>
        </p:txBody>
      </p:sp>
      <p:pic>
        <p:nvPicPr>
          <p:cNvPr id="9223" name="Picture 7" descr="mso887BB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3450" y="487363"/>
            <a:ext cx="3887788" cy="6089650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188913"/>
            <a:ext cx="5541963" cy="1524000"/>
          </a:xfrm>
        </p:spPr>
      </p:pic>
      <p:pic>
        <p:nvPicPr>
          <p:cNvPr id="11271" name="Picture 7" descr="mso2872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5950" y="390525"/>
            <a:ext cx="2859088" cy="9740900"/>
          </a:xfrm>
        </p:spPr>
      </p:pic>
      <p:sp>
        <p:nvSpPr>
          <p:cNvPr id="112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6250" y="2276475"/>
            <a:ext cx="4465638" cy="17287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 нас  дошло  около  7  тысяч  страниц,  покрытых  записями  или  рисунками  Леонардо.  Леонардо  угадал  многое,  чего  не  знали  еще  люди,  которые  в  </a:t>
            </a:r>
            <a:r>
              <a:rPr lang="en-US" alt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XIX</a:t>
            </a:r>
            <a:r>
              <a:rPr lang="ru-RU" alt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в.  стали  изучать  его  записи.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212725"/>
            <a:ext cx="7572375" cy="914400"/>
          </a:xfrm>
        </p:spPr>
      </p:pic>
      <p:pic>
        <p:nvPicPr>
          <p:cNvPr id="13319" name="Picture 7" descr="mso51BE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925" y="1255713"/>
            <a:ext cx="3438525" cy="5241925"/>
          </a:xfrm>
        </p:spPr>
      </p:pic>
      <p:sp>
        <p:nvSpPr>
          <p:cNvPr id="16389" name="Прямоугольник 6"/>
          <p:cNvSpPr>
            <a:spLocks noChangeArrowheads="1"/>
          </p:cNvSpPr>
          <p:nvPr/>
        </p:nvSpPr>
        <p:spPr bwMode="auto">
          <a:xfrm>
            <a:off x="5076057" y="2060848"/>
            <a:ext cx="3096344" cy="2725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4AB89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4AB89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4AB89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4AB89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4AB89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«Дымчатая  светотень»  Леонардо,  его  знаменитое  «сфумато» - это  нежный  полусвет  с  мягкой  гаммой  тонов, где  изображение  как  бы  окутано  воздушной  дымкой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  <a:buClrTx/>
              <a:buSzTx/>
            </a:pP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Мадонна  в  гроте» </a:t>
            </a:r>
            <a:r>
              <a:rPr lang="ru-RU" alt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1483 – 1494,  Париж,  Лувр) – утверждает  торжество  нового  искусства.  Свет  и  тени  в  картине  создают  неповторимое  настроение.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788" y="0"/>
            <a:ext cx="7974012" cy="1335088"/>
          </a:xfrm>
        </p:spPr>
      </p:pic>
      <p:pic>
        <p:nvPicPr>
          <p:cNvPr id="15367" name="Picture 7" descr="mso7979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563" y="1420813"/>
            <a:ext cx="5461000" cy="5314950"/>
          </a:xfrm>
        </p:spPr>
      </p:pic>
      <p:sp>
        <p:nvSpPr>
          <p:cNvPr id="1536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429250" y="1571625"/>
            <a:ext cx="3381375" cy="46101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«Мадонна  с  младенцем»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(«Мадонна  Лита»)  (середина  1480 –х).</a:t>
            </a:r>
            <a:r>
              <a:rPr lang="ru-RU" altLang="ru-RU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Идеально  прекрасные  образы  Мадонны  и  младенца  отличаются  проникновенной  человечностью. Гармоничные  цветовые  сочетания  голубого,  золотистого,  охристого  и  красного  цветов  создают  яркий  колорит  картины.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3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uild="p"/>
      <p:bldP spid="15366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Rectangle 7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913" y="212725"/>
            <a:ext cx="8229600" cy="493713"/>
          </a:xfrm>
        </p:spPr>
      </p:pic>
      <p:pic>
        <p:nvPicPr>
          <p:cNvPr id="17418" name="Picture 10" descr="mso2F25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341438"/>
            <a:ext cx="8569325" cy="3359150"/>
          </a:xfrm>
          <a:ln w="127000" cap="sq">
            <a:solidFill>
              <a:srgbClr val="000000"/>
            </a:solidFill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417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5157788"/>
            <a:ext cx="8569325" cy="719137"/>
          </a:xfrm>
        </p:spPr>
        <p:txBody>
          <a:bodyPr>
            <a:normAutofit/>
          </a:bodyPr>
          <a:lstStyle/>
          <a:p>
            <a:pPr eaLnBrk="1" hangingPunct="1">
              <a:lnSpc>
                <a:spcPct val="60000"/>
              </a:lnSpc>
              <a:defRPr/>
            </a:pPr>
            <a:r>
              <a:rPr lang="ru-RU" altLang="ru-RU" sz="17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700" b="1" i="1" dirty="0" smtClean="0">
                <a:latin typeface="Times New Roman" pitchFamily="18" charset="0"/>
                <a:cs typeface="Times New Roman" pitchFamily="18" charset="0"/>
              </a:rPr>
              <a:t>В  90 – х  годах  15  века  Леонардо  да  Винчи  начал  работу  над  своим  главным  произведением  этого  периода – фреской  «Тайная  вечеря»  в  монастыре  Санта   Мария  дела  </a:t>
            </a:r>
            <a:r>
              <a:rPr lang="ru-RU" altLang="ru-RU" sz="1700" b="1" i="1" dirty="0" err="1" smtClean="0">
                <a:latin typeface="Times New Roman" pitchFamily="18" charset="0"/>
                <a:cs typeface="Times New Roman" pitchFamily="18" charset="0"/>
              </a:rPr>
              <a:t>Грацие</a:t>
            </a:r>
            <a:r>
              <a:rPr lang="ru-RU" altLang="ru-RU" sz="1700" b="1" i="1" dirty="0" smtClean="0">
                <a:latin typeface="Times New Roman" pitchFamily="18" charset="0"/>
                <a:cs typeface="Times New Roman" pitchFamily="18" charset="0"/>
              </a:rPr>
              <a:t>  в  Милане.</a:t>
            </a:r>
          </a:p>
          <a:p>
            <a:pPr marL="65087" indent="0" eaLnBrk="1" hangingPunct="1">
              <a:lnSpc>
                <a:spcPct val="60000"/>
              </a:lnSpc>
              <a:buFont typeface="Wingdings 2" panose="05020102010507070707" pitchFamily="18" charset="2"/>
              <a:buNone/>
              <a:defRPr/>
            </a:pPr>
            <a:endParaRPr lang="ru-RU" altLang="ru-RU" sz="1200" b="1" dirty="0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Rectangle 4"/>
          <p:cNvPicPr>
            <a:picLocks noGrp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317500"/>
            <a:ext cx="8534400" cy="895350"/>
          </a:xfrm>
        </p:spPr>
      </p:pic>
      <p:sp>
        <p:nvSpPr>
          <p:cNvPr id="2048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00213"/>
            <a:ext cx="3348037" cy="37449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– клубок  человеческих  и  конских  тел,  сплетенных  в  яростной  схватке.  Смертоносную  стихию  войны  запечатлел  великий  художник.</a:t>
            </a:r>
            <a:endParaRPr lang="en-US" altLang="ru-RU" sz="2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80000"/>
              </a:lnSpc>
              <a:buClr>
                <a:srgbClr val="F07F09"/>
              </a:buClr>
            </a:pPr>
            <a:r>
              <a:rPr lang="ru-RU" altLang="ru-RU" sz="22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Загадочна судьба  великого  творения  Леонардо – «Битва  при  </a:t>
            </a:r>
            <a:r>
              <a:rPr lang="ru-RU" altLang="ru-RU" sz="22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Ангиари</a:t>
            </a:r>
            <a:r>
              <a:rPr lang="ru-RU" altLang="ru-RU" sz="2200" i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 </a:t>
            </a:r>
          </a:p>
          <a:p>
            <a:pPr eaLnBrk="1" hangingPunct="1">
              <a:lnSpc>
                <a:spcPct val="80000"/>
              </a:lnSpc>
            </a:pPr>
            <a:endParaRPr lang="ru-RU" altLang="ru-RU" sz="2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altLang="ru-RU" sz="1900" dirty="0" smtClean="0"/>
          </a:p>
        </p:txBody>
      </p:sp>
      <p:pic>
        <p:nvPicPr>
          <p:cNvPr id="20487" name="Picture 7" descr="mso573B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9700" y="1352550"/>
            <a:ext cx="4865688" cy="4670425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437</Words>
  <Application>Microsoft Office PowerPoint</Application>
  <PresentationFormat>Экран (4:3)</PresentationFormat>
  <Paragraphs>25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Century Gothic</vt:lpstr>
      <vt:lpstr>Constantia</vt:lpstr>
      <vt:lpstr>Times New Roman</vt:lpstr>
      <vt:lpstr>Verdana</vt:lpstr>
      <vt:lpstr>Wingdings</vt:lpstr>
      <vt:lpstr>Wingdings 2</vt:lpstr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Список литературы  1. Великие художники. Том 3. Леонардо да Винчи. – М.: Директ – Медиа, 2009 2. Леонардо да Винчи. Сказки. Легенды. Притчи. – М.: Амрита – Русь, 2010 3. Любимов Л.Д. – Искусство Западной Европы. – М.: Просвещение, 1996 Интернет ресурсы 1. ru.wikipedia.org›Леонардо да Винчи 2. eovinci.ru 3. smallbay.ru›Леонардо 4. biografix.ru›biografii…19…leonardo-da-vinchi.html 5. LeonardoDavinchi.ru›books/  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Shadow</cp:lastModifiedBy>
  <cp:revision>45</cp:revision>
  <dcterms:created xsi:type="dcterms:W3CDTF">1601-01-01T00:00:00Z</dcterms:created>
  <dcterms:modified xsi:type="dcterms:W3CDTF">2016-01-31T13:22:59Z</dcterms:modified>
</cp:coreProperties>
</file>